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65" r:id="rId6"/>
    <p:sldId id="267" r:id="rId7"/>
    <p:sldId id="260" r:id="rId8"/>
    <p:sldId id="268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60"/>
  </p:normalViewPr>
  <p:slideViewPr>
    <p:cSldViewPr snapToGrid="0">
      <p:cViewPr varScale="1">
        <p:scale>
          <a:sx n="89" d="100"/>
          <a:sy n="89" d="100"/>
        </p:scale>
        <p:origin x="42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1227C9-F3E0-42AA-8C44-CDA92AA562AA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8E5F466D-8A88-49EC-856C-559ACDDB714C}">
      <dgm:prSet/>
      <dgm:spPr/>
      <dgm:t>
        <a:bodyPr/>
        <a:lstStyle/>
        <a:p>
          <a:r>
            <a:rPr lang="en-IN"/>
            <a:t>Develop a user-friendly password manager for enhanced security and streamlined password management.</a:t>
          </a:r>
          <a:endParaRPr lang="en-US"/>
        </a:p>
      </dgm:t>
    </dgm:pt>
    <dgm:pt modelId="{72A5023C-962C-4B64-B589-98ABE380FAFF}" type="parTrans" cxnId="{7FCFB5C7-0EE7-4BB5-8F22-719B08757AC7}">
      <dgm:prSet/>
      <dgm:spPr/>
      <dgm:t>
        <a:bodyPr/>
        <a:lstStyle/>
        <a:p>
          <a:endParaRPr lang="en-US"/>
        </a:p>
      </dgm:t>
    </dgm:pt>
    <dgm:pt modelId="{3EBCAFDF-973F-4499-A98D-967BEAF43FA6}" type="sibTrans" cxnId="{7FCFB5C7-0EE7-4BB5-8F22-719B08757AC7}">
      <dgm:prSet/>
      <dgm:spPr/>
      <dgm:t>
        <a:bodyPr/>
        <a:lstStyle/>
        <a:p>
          <a:endParaRPr lang="en-US"/>
        </a:p>
      </dgm:t>
    </dgm:pt>
    <dgm:pt modelId="{6D99A078-61A8-46B9-8ED7-8289DA126035}">
      <dgm:prSet/>
      <dgm:spPr/>
      <dgm:t>
        <a:bodyPr/>
        <a:lstStyle/>
        <a:p>
          <a:r>
            <a:rPr lang="en-IN"/>
            <a:t>In an era dominated by digital technology and online interactions, secure access to personal information is paramount.</a:t>
          </a:r>
          <a:endParaRPr lang="en-US"/>
        </a:p>
      </dgm:t>
    </dgm:pt>
    <dgm:pt modelId="{F1360D00-3F01-4B1A-9D1D-94FE5FB637F2}" type="parTrans" cxnId="{7566D326-3EA7-4014-A067-119289EA4C9D}">
      <dgm:prSet/>
      <dgm:spPr/>
      <dgm:t>
        <a:bodyPr/>
        <a:lstStyle/>
        <a:p>
          <a:endParaRPr lang="en-US"/>
        </a:p>
      </dgm:t>
    </dgm:pt>
    <dgm:pt modelId="{88EC153C-70F8-4C6F-9C7E-63367C0D5401}" type="sibTrans" cxnId="{7566D326-3EA7-4014-A067-119289EA4C9D}">
      <dgm:prSet/>
      <dgm:spPr/>
      <dgm:t>
        <a:bodyPr/>
        <a:lstStyle/>
        <a:p>
          <a:endParaRPr lang="en-US"/>
        </a:p>
      </dgm:t>
    </dgm:pt>
    <dgm:pt modelId="{D918CE43-BA6C-4A81-904F-8E38DFFFC384}">
      <dgm:prSet/>
      <dgm:spPr/>
      <dgm:t>
        <a:bodyPr/>
        <a:lstStyle/>
        <a:p>
          <a:r>
            <a:rPr lang="en-IN"/>
            <a:t>Passwords play a pivotal role as the primary guardians of our online identities and data.</a:t>
          </a:r>
          <a:endParaRPr lang="en-US"/>
        </a:p>
      </dgm:t>
    </dgm:pt>
    <dgm:pt modelId="{A0AEFA58-2CF0-46D8-B74B-CB5B120B8E45}" type="parTrans" cxnId="{B133B0BB-CB52-4895-BD52-18446A421D34}">
      <dgm:prSet/>
      <dgm:spPr/>
      <dgm:t>
        <a:bodyPr/>
        <a:lstStyle/>
        <a:p>
          <a:endParaRPr lang="en-US"/>
        </a:p>
      </dgm:t>
    </dgm:pt>
    <dgm:pt modelId="{B2BC010D-863E-4DB8-8E49-A132ABC81BC9}" type="sibTrans" cxnId="{B133B0BB-CB52-4895-BD52-18446A421D34}">
      <dgm:prSet/>
      <dgm:spPr/>
      <dgm:t>
        <a:bodyPr/>
        <a:lstStyle/>
        <a:p>
          <a:endParaRPr lang="en-US"/>
        </a:p>
      </dgm:t>
    </dgm:pt>
    <dgm:pt modelId="{975BE968-E736-43CA-9EAD-09C50BF41092}" type="pres">
      <dgm:prSet presAssocID="{311227C9-F3E0-42AA-8C44-CDA92AA562AA}" presName="root" presStyleCnt="0">
        <dgm:presLayoutVars>
          <dgm:dir/>
          <dgm:resizeHandles val="exact"/>
        </dgm:presLayoutVars>
      </dgm:prSet>
      <dgm:spPr/>
    </dgm:pt>
    <dgm:pt modelId="{CA4CBD2E-730E-4FAB-9846-FBDD7A9FDE6B}" type="pres">
      <dgm:prSet presAssocID="{8E5F466D-8A88-49EC-856C-559ACDDB714C}" presName="compNode" presStyleCnt="0"/>
      <dgm:spPr/>
    </dgm:pt>
    <dgm:pt modelId="{4BF50EB7-FDFC-48AB-97EF-B65369ABCF96}" type="pres">
      <dgm:prSet presAssocID="{8E5F466D-8A88-49EC-856C-559ACDDB714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2914BB3A-5188-4593-A35F-83A8165E65EF}" type="pres">
      <dgm:prSet presAssocID="{8E5F466D-8A88-49EC-856C-559ACDDB714C}" presName="spaceRect" presStyleCnt="0"/>
      <dgm:spPr/>
    </dgm:pt>
    <dgm:pt modelId="{2837B7B7-22BF-48D5-BA2C-A2D107956DBE}" type="pres">
      <dgm:prSet presAssocID="{8E5F466D-8A88-49EC-856C-559ACDDB714C}" presName="textRect" presStyleLbl="revTx" presStyleIdx="0" presStyleCnt="3">
        <dgm:presLayoutVars>
          <dgm:chMax val="1"/>
          <dgm:chPref val="1"/>
        </dgm:presLayoutVars>
      </dgm:prSet>
      <dgm:spPr/>
    </dgm:pt>
    <dgm:pt modelId="{20DBDEED-B297-4459-A897-61D9EE841BCB}" type="pres">
      <dgm:prSet presAssocID="{3EBCAFDF-973F-4499-A98D-967BEAF43FA6}" presName="sibTrans" presStyleCnt="0"/>
      <dgm:spPr/>
    </dgm:pt>
    <dgm:pt modelId="{5B6B6D09-6BE9-472F-A124-511AD0BEA9E6}" type="pres">
      <dgm:prSet presAssocID="{6D99A078-61A8-46B9-8ED7-8289DA126035}" presName="compNode" presStyleCnt="0"/>
      <dgm:spPr/>
    </dgm:pt>
    <dgm:pt modelId="{1490B22A-7E6E-42DF-BF9F-856BE4C784F5}" type="pres">
      <dgm:prSet presAssocID="{6D99A078-61A8-46B9-8ED7-8289DA126035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E1A3216A-764E-4CDA-8E5E-F5C7F048398B}" type="pres">
      <dgm:prSet presAssocID="{6D99A078-61A8-46B9-8ED7-8289DA126035}" presName="spaceRect" presStyleCnt="0"/>
      <dgm:spPr/>
    </dgm:pt>
    <dgm:pt modelId="{471CF31D-646D-4E51-9EB5-ECE319871900}" type="pres">
      <dgm:prSet presAssocID="{6D99A078-61A8-46B9-8ED7-8289DA126035}" presName="textRect" presStyleLbl="revTx" presStyleIdx="1" presStyleCnt="3">
        <dgm:presLayoutVars>
          <dgm:chMax val="1"/>
          <dgm:chPref val="1"/>
        </dgm:presLayoutVars>
      </dgm:prSet>
      <dgm:spPr/>
    </dgm:pt>
    <dgm:pt modelId="{1D48D7EE-7E39-4120-8DB2-D395AE3F5A66}" type="pres">
      <dgm:prSet presAssocID="{88EC153C-70F8-4C6F-9C7E-63367C0D5401}" presName="sibTrans" presStyleCnt="0"/>
      <dgm:spPr/>
    </dgm:pt>
    <dgm:pt modelId="{F0A93F88-765D-4634-AABC-5FF7EECB3EE1}" type="pres">
      <dgm:prSet presAssocID="{D918CE43-BA6C-4A81-904F-8E38DFFFC384}" presName="compNode" presStyleCnt="0"/>
      <dgm:spPr/>
    </dgm:pt>
    <dgm:pt modelId="{5173CCD8-7602-478A-9FBE-F890CFE1B57F}" type="pres">
      <dgm:prSet presAssocID="{D918CE43-BA6C-4A81-904F-8E38DFFFC38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curity Camera Sign"/>
        </a:ext>
      </dgm:extLst>
    </dgm:pt>
    <dgm:pt modelId="{F7EB7C33-1B54-44BB-9752-1B0DCB7B4E15}" type="pres">
      <dgm:prSet presAssocID="{D918CE43-BA6C-4A81-904F-8E38DFFFC384}" presName="spaceRect" presStyleCnt="0"/>
      <dgm:spPr/>
    </dgm:pt>
    <dgm:pt modelId="{56CBA9A4-E45E-48C0-866B-027B78343B0E}" type="pres">
      <dgm:prSet presAssocID="{D918CE43-BA6C-4A81-904F-8E38DFFFC384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69BCA620-91CE-4920-B73E-BDF6F98B23A8}" type="presOf" srcId="{D918CE43-BA6C-4A81-904F-8E38DFFFC384}" destId="{56CBA9A4-E45E-48C0-866B-027B78343B0E}" srcOrd="0" destOrd="0" presId="urn:microsoft.com/office/officeart/2018/2/layout/IconLabelList"/>
    <dgm:cxn modelId="{7566D326-3EA7-4014-A067-119289EA4C9D}" srcId="{311227C9-F3E0-42AA-8C44-CDA92AA562AA}" destId="{6D99A078-61A8-46B9-8ED7-8289DA126035}" srcOrd="1" destOrd="0" parTransId="{F1360D00-3F01-4B1A-9D1D-94FE5FB637F2}" sibTransId="{88EC153C-70F8-4C6F-9C7E-63367C0D5401}"/>
    <dgm:cxn modelId="{FE9EAD2A-5467-4EFB-B1DF-F9AC6D2F278A}" type="presOf" srcId="{8E5F466D-8A88-49EC-856C-559ACDDB714C}" destId="{2837B7B7-22BF-48D5-BA2C-A2D107956DBE}" srcOrd="0" destOrd="0" presId="urn:microsoft.com/office/officeart/2018/2/layout/IconLabelList"/>
    <dgm:cxn modelId="{B133B0BB-CB52-4895-BD52-18446A421D34}" srcId="{311227C9-F3E0-42AA-8C44-CDA92AA562AA}" destId="{D918CE43-BA6C-4A81-904F-8E38DFFFC384}" srcOrd="2" destOrd="0" parTransId="{A0AEFA58-2CF0-46D8-B74B-CB5B120B8E45}" sibTransId="{B2BC010D-863E-4DB8-8E49-A132ABC81BC9}"/>
    <dgm:cxn modelId="{7FCFB5C7-0EE7-4BB5-8F22-719B08757AC7}" srcId="{311227C9-F3E0-42AA-8C44-CDA92AA562AA}" destId="{8E5F466D-8A88-49EC-856C-559ACDDB714C}" srcOrd="0" destOrd="0" parTransId="{72A5023C-962C-4B64-B589-98ABE380FAFF}" sibTransId="{3EBCAFDF-973F-4499-A98D-967BEAF43FA6}"/>
    <dgm:cxn modelId="{E87081CA-2CBF-457A-AB3E-09BFEEDC6AE7}" type="presOf" srcId="{6D99A078-61A8-46B9-8ED7-8289DA126035}" destId="{471CF31D-646D-4E51-9EB5-ECE319871900}" srcOrd="0" destOrd="0" presId="urn:microsoft.com/office/officeart/2018/2/layout/IconLabelList"/>
    <dgm:cxn modelId="{08C0B7CC-5374-4452-B385-66DC75B9AC5D}" type="presOf" srcId="{311227C9-F3E0-42AA-8C44-CDA92AA562AA}" destId="{975BE968-E736-43CA-9EAD-09C50BF41092}" srcOrd="0" destOrd="0" presId="urn:microsoft.com/office/officeart/2018/2/layout/IconLabelList"/>
    <dgm:cxn modelId="{75FA17D7-FEFF-4ED4-998E-E32F632ACE67}" type="presParOf" srcId="{975BE968-E736-43CA-9EAD-09C50BF41092}" destId="{CA4CBD2E-730E-4FAB-9846-FBDD7A9FDE6B}" srcOrd="0" destOrd="0" presId="urn:microsoft.com/office/officeart/2018/2/layout/IconLabelList"/>
    <dgm:cxn modelId="{758DEA9D-6780-4015-BC99-40020C1FDDB7}" type="presParOf" srcId="{CA4CBD2E-730E-4FAB-9846-FBDD7A9FDE6B}" destId="{4BF50EB7-FDFC-48AB-97EF-B65369ABCF96}" srcOrd="0" destOrd="0" presId="urn:microsoft.com/office/officeart/2018/2/layout/IconLabelList"/>
    <dgm:cxn modelId="{5FF8B22D-89AE-4D9D-B40E-8AB4C1D2788A}" type="presParOf" srcId="{CA4CBD2E-730E-4FAB-9846-FBDD7A9FDE6B}" destId="{2914BB3A-5188-4593-A35F-83A8165E65EF}" srcOrd="1" destOrd="0" presId="urn:microsoft.com/office/officeart/2018/2/layout/IconLabelList"/>
    <dgm:cxn modelId="{7EC98EF1-AA0E-4189-BC05-2EF73C560F37}" type="presParOf" srcId="{CA4CBD2E-730E-4FAB-9846-FBDD7A9FDE6B}" destId="{2837B7B7-22BF-48D5-BA2C-A2D107956DBE}" srcOrd="2" destOrd="0" presId="urn:microsoft.com/office/officeart/2018/2/layout/IconLabelList"/>
    <dgm:cxn modelId="{68A16FBA-FE4E-45E2-B102-5E93A4A1DCAB}" type="presParOf" srcId="{975BE968-E736-43CA-9EAD-09C50BF41092}" destId="{20DBDEED-B297-4459-A897-61D9EE841BCB}" srcOrd="1" destOrd="0" presId="urn:microsoft.com/office/officeart/2018/2/layout/IconLabelList"/>
    <dgm:cxn modelId="{4355B099-99C7-4433-8892-1F3D104490E5}" type="presParOf" srcId="{975BE968-E736-43CA-9EAD-09C50BF41092}" destId="{5B6B6D09-6BE9-472F-A124-511AD0BEA9E6}" srcOrd="2" destOrd="0" presId="urn:microsoft.com/office/officeart/2018/2/layout/IconLabelList"/>
    <dgm:cxn modelId="{A265EDB8-5DB6-4242-9073-989118388445}" type="presParOf" srcId="{5B6B6D09-6BE9-472F-A124-511AD0BEA9E6}" destId="{1490B22A-7E6E-42DF-BF9F-856BE4C784F5}" srcOrd="0" destOrd="0" presId="urn:microsoft.com/office/officeart/2018/2/layout/IconLabelList"/>
    <dgm:cxn modelId="{99C906F1-07E5-49B2-8610-8D7118923BC2}" type="presParOf" srcId="{5B6B6D09-6BE9-472F-A124-511AD0BEA9E6}" destId="{E1A3216A-764E-4CDA-8E5E-F5C7F048398B}" srcOrd="1" destOrd="0" presId="urn:microsoft.com/office/officeart/2018/2/layout/IconLabelList"/>
    <dgm:cxn modelId="{1483A70D-0154-4D5C-9BB9-3F022AB1B8A3}" type="presParOf" srcId="{5B6B6D09-6BE9-472F-A124-511AD0BEA9E6}" destId="{471CF31D-646D-4E51-9EB5-ECE319871900}" srcOrd="2" destOrd="0" presId="urn:microsoft.com/office/officeart/2018/2/layout/IconLabelList"/>
    <dgm:cxn modelId="{59A4755B-D606-4623-8BE6-6B50F6BF9BF7}" type="presParOf" srcId="{975BE968-E736-43CA-9EAD-09C50BF41092}" destId="{1D48D7EE-7E39-4120-8DB2-D395AE3F5A66}" srcOrd="3" destOrd="0" presId="urn:microsoft.com/office/officeart/2018/2/layout/IconLabelList"/>
    <dgm:cxn modelId="{B18CE8DD-C324-4285-8783-9D15A6174AAC}" type="presParOf" srcId="{975BE968-E736-43CA-9EAD-09C50BF41092}" destId="{F0A93F88-765D-4634-AABC-5FF7EECB3EE1}" srcOrd="4" destOrd="0" presId="urn:microsoft.com/office/officeart/2018/2/layout/IconLabelList"/>
    <dgm:cxn modelId="{0545D417-48F4-4E1E-90E9-354BD74A06A6}" type="presParOf" srcId="{F0A93F88-765D-4634-AABC-5FF7EECB3EE1}" destId="{5173CCD8-7602-478A-9FBE-F890CFE1B57F}" srcOrd="0" destOrd="0" presId="urn:microsoft.com/office/officeart/2018/2/layout/IconLabelList"/>
    <dgm:cxn modelId="{764CF3D1-0465-4E5E-8BD1-2409AA2CD6CB}" type="presParOf" srcId="{F0A93F88-765D-4634-AABC-5FF7EECB3EE1}" destId="{F7EB7C33-1B54-44BB-9752-1B0DCB7B4E15}" srcOrd="1" destOrd="0" presId="urn:microsoft.com/office/officeart/2018/2/layout/IconLabelList"/>
    <dgm:cxn modelId="{00108DE8-2E21-42A0-8508-BFEDB8977F21}" type="presParOf" srcId="{F0A93F88-765D-4634-AABC-5FF7EECB3EE1}" destId="{56CBA9A4-E45E-48C0-866B-027B78343B0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F4CD511-1331-49CD-83F2-EA6C9CAF074D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DB74BC5-1507-4984-BB8A-6B5EB12FCF0F}">
      <dgm:prSet/>
      <dgm:spPr/>
      <dgm:t>
        <a:bodyPr/>
        <a:lstStyle/>
        <a:p>
          <a:r>
            <a:rPr lang="en-US" b="0" i="0" dirty="0"/>
            <a:t>Primarily focused on developing a password manager application using Python and tkinter.</a:t>
          </a:r>
          <a:endParaRPr lang="en-US" dirty="0"/>
        </a:p>
      </dgm:t>
    </dgm:pt>
    <dgm:pt modelId="{F24CED5C-FAB5-4CA9-8B4E-08D62D5774C4}" type="parTrans" cxnId="{0334B0C9-8B22-4096-BB60-1872322A3CC7}">
      <dgm:prSet/>
      <dgm:spPr/>
      <dgm:t>
        <a:bodyPr/>
        <a:lstStyle/>
        <a:p>
          <a:endParaRPr lang="en-US"/>
        </a:p>
      </dgm:t>
    </dgm:pt>
    <dgm:pt modelId="{1BD1AC12-8E75-491B-A05A-2E4917555DC2}" type="sibTrans" cxnId="{0334B0C9-8B22-4096-BB60-1872322A3CC7}">
      <dgm:prSet/>
      <dgm:spPr/>
      <dgm:t>
        <a:bodyPr/>
        <a:lstStyle/>
        <a:p>
          <a:endParaRPr lang="en-US"/>
        </a:p>
      </dgm:t>
    </dgm:pt>
    <dgm:pt modelId="{666340B3-E5D9-43D5-A80D-DA4B2FA69D2B}">
      <dgm:prSet/>
      <dgm:spPr/>
      <dgm:t>
        <a:bodyPr/>
        <a:lstStyle/>
        <a:p>
          <a:r>
            <a:rPr lang="en-US" b="0" i="0"/>
            <a:t>Emphasis on usability and basic security measures.</a:t>
          </a:r>
          <a:endParaRPr lang="en-US"/>
        </a:p>
      </dgm:t>
    </dgm:pt>
    <dgm:pt modelId="{BC270985-CF61-442B-ABAF-F52A57047CD2}" type="parTrans" cxnId="{71DF7ADE-66B8-4215-9FA5-853A93ED9E7C}">
      <dgm:prSet/>
      <dgm:spPr/>
      <dgm:t>
        <a:bodyPr/>
        <a:lstStyle/>
        <a:p>
          <a:endParaRPr lang="en-US"/>
        </a:p>
      </dgm:t>
    </dgm:pt>
    <dgm:pt modelId="{11B33524-BAF9-430B-865C-C4D05CE009AD}" type="sibTrans" cxnId="{71DF7ADE-66B8-4215-9FA5-853A93ED9E7C}">
      <dgm:prSet/>
      <dgm:spPr/>
      <dgm:t>
        <a:bodyPr/>
        <a:lstStyle/>
        <a:p>
          <a:endParaRPr lang="en-US"/>
        </a:p>
      </dgm:t>
    </dgm:pt>
    <dgm:pt modelId="{C88BCCAF-A87C-488D-95D7-337298998BCF}">
      <dgm:prSet/>
      <dgm:spPr/>
      <dgm:t>
        <a:bodyPr/>
        <a:lstStyle/>
        <a:p>
          <a:r>
            <a:rPr lang="en-US" b="0" i="0"/>
            <a:t>Excluded advanced security practices, extensive cross-platform compatibility testing, and in-depth database management.</a:t>
          </a:r>
          <a:endParaRPr lang="en-US"/>
        </a:p>
      </dgm:t>
    </dgm:pt>
    <dgm:pt modelId="{F9C9F35B-CA57-4465-A7DB-E70F01ECE7CB}" type="parTrans" cxnId="{1D656663-2911-456B-A945-BDA4444B1295}">
      <dgm:prSet/>
      <dgm:spPr/>
      <dgm:t>
        <a:bodyPr/>
        <a:lstStyle/>
        <a:p>
          <a:endParaRPr lang="en-US"/>
        </a:p>
      </dgm:t>
    </dgm:pt>
    <dgm:pt modelId="{D4A30AD1-3284-4C6D-9CD4-056308BD0FED}" type="sibTrans" cxnId="{1D656663-2911-456B-A945-BDA4444B1295}">
      <dgm:prSet/>
      <dgm:spPr/>
      <dgm:t>
        <a:bodyPr/>
        <a:lstStyle/>
        <a:p>
          <a:endParaRPr lang="en-US"/>
        </a:p>
      </dgm:t>
    </dgm:pt>
    <dgm:pt modelId="{99625105-2098-4ADE-8495-DE25252F6E67}">
      <dgm:prSet/>
      <dgm:spPr/>
      <dgm:t>
        <a:bodyPr/>
        <a:lstStyle/>
        <a:p>
          <a:r>
            <a:rPr lang="en-US" b="0" i="0" dirty="0"/>
            <a:t>Acknowledged constraints in balancing usability with security during development.</a:t>
          </a:r>
          <a:endParaRPr lang="en-US" dirty="0"/>
        </a:p>
      </dgm:t>
    </dgm:pt>
    <dgm:pt modelId="{BB9635E7-E03F-4CDB-9F1E-9D27FC180562}" type="parTrans" cxnId="{289D7A2B-68F5-494E-9480-71AECDC0EC36}">
      <dgm:prSet/>
      <dgm:spPr/>
      <dgm:t>
        <a:bodyPr/>
        <a:lstStyle/>
        <a:p>
          <a:endParaRPr lang="en-US"/>
        </a:p>
      </dgm:t>
    </dgm:pt>
    <dgm:pt modelId="{E261E36F-AE36-47B6-8BAB-5A97544CA8ED}" type="sibTrans" cxnId="{289D7A2B-68F5-494E-9480-71AECDC0EC36}">
      <dgm:prSet/>
      <dgm:spPr/>
      <dgm:t>
        <a:bodyPr/>
        <a:lstStyle/>
        <a:p>
          <a:endParaRPr lang="en-US"/>
        </a:p>
      </dgm:t>
    </dgm:pt>
    <dgm:pt modelId="{A7BF0E0C-201D-4D04-8764-2DE9981E41C2}" type="pres">
      <dgm:prSet presAssocID="{AF4CD511-1331-49CD-83F2-EA6C9CAF074D}" presName="root" presStyleCnt="0">
        <dgm:presLayoutVars>
          <dgm:dir/>
          <dgm:resizeHandles val="exact"/>
        </dgm:presLayoutVars>
      </dgm:prSet>
      <dgm:spPr/>
    </dgm:pt>
    <dgm:pt modelId="{C496CC71-F9A8-4F0C-9E82-D2D3446F11C3}" type="pres">
      <dgm:prSet presAssocID="{8DB74BC5-1507-4984-BB8A-6B5EB12FCF0F}" presName="compNode" presStyleCnt="0"/>
      <dgm:spPr/>
    </dgm:pt>
    <dgm:pt modelId="{F0FF03DA-4E1E-4CA7-A65D-C017DBA1D1F8}" type="pres">
      <dgm:prSet presAssocID="{8DB74BC5-1507-4984-BB8A-6B5EB12FCF0F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8E3AFE11-204A-42BD-BC7C-47CB3FB3B631}" type="pres">
      <dgm:prSet presAssocID="{8DB74BC5-1507-4984-BB8A-6B5EB12FCF0F}" presName="spaceRect" presStyleCnt="0"/>
      <dgm:spPr/>
    </dgm:pt>
    <dgm:pt modelId="{F5FD767A-F978-47C1-B017-A0C05BCD3FB6}" type="pres">
      <dgm:prSet presAssocID="{8DB74BC5-1507-4984-BB8A-6B5EB12FCF0F}" presName="textRect" presStyleLbl="revTx" presStyleIdx="0" presStyleCnt="4">
        <dgm:presLayoutVars>
          <dgm:chMax val="1"/>
          <dgm:chPref val="1"/>
        </dgm:presLayoutVars>
      </dgm:prSet>
      <dgm:spPr/>
    </dgm:pt>
    <dgm:pt modelId="{5A0BDEB4-F945-4284-921F-D63291507A4F}" type="pres">
      <dgm:prSet presAssocID="{1BD1AC12-8E75-491B-A05A-2E4917555DC2}" presName="sibTrans" presStyleCnt="0"/>
      <dgm:spPr/>
    </dgm:pt>
    <dgm:pt modelId="{DFB60E94-B8A6-4AE2-B2A5-930C85DA73C6}" type="pres">
      <dgm:prSet presAssocID="{666340B3-E5D9-43D5-A80D-DA4B2FA69D2B}" presName="compNode" presStyleCnt="0"/>
      <dgm:spPr/>
    </dgm:pt>
    <dgm:pt modelId="{F07F128F-3980-48C1-A8AD-7FCA4C9CB2A0}" type="pres">
      <dgm:prSet presAssocID="{666340B3-E5D9-43D5-A80D-DA4B2FA69D2B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curity Camera Sign"/>
        </a:ext>
      </dgm:extLst>
    </dgm:pt>
    <dgm:pt modelId="{DCBEF9A3-988B-4919-8A13-6271CC2E47C1}" type="pres">
      <dgm:prSet presAssocID="{666340B3-E5D9-43D5-A80D-DA4B2FA69D2B}" presName="spaceRect" presStyleCnt="0"/>
      <dgm:spPr/>
    </dgm:pt>
    <dgm:pt modelId="{DCB0D0AE-D6F8-4A71-ADCE-7397C0850010}" type="pres">
      <dgm:prSet presAssocID="{666340B3-E5D9-43D5-A80D-DA4B2FA69D2B}" presName="textRect" presStyleLbl="revTx" presStyleIdx="1" presStyleCnt="4">
        <dgm:presLayoutVars>
          <dgm:chMax val="1"/>
          <dgm:chPref val="1"/>
        </dgm:presLayoutVars>
      </dgm:prSet>
      <dgm:spPr/>
    </dgm:pt>
    <dgm:pt modelId="{9F97D7E9-B9D3-4C76-8E1E-A722C845F9CD}" type="pres">
      <dgm:prSet presAssocID="{11B33524-BAF9-430B-865C-C4D05CE009AD}" presName="sibTrans" presStyleCnt="0"/>
      <dgm:spPr/>
    </dgm:pt>
    <dgm:pt modelId="{4150B991-9D2F-4F34-9947-B94DFA3032DD}" type="pres">
      <dgm:prSet presAssocID="{C88BCCAF-A87C-488D-95D7-337298998BCF}" presName="compNode" presStyleCnt="0"/>
      <dgm:spPr/>
    </dgm:pt>
    <dgm:pt modelId="{4E18EF29-8A8D-4565-B3EB-F0CB86436634}" type="pres">
      <dgm:prSet presAssocID="{C88BCCAF-A87C-488D-95D7-337298998BC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D514A36D-36D0-4586-BB1B-321FABFD82AC}" type="pres">
      <dgm:prSet presAssocID="{C88BCCAF-A87C-488D-95D7-337298998BCF}" presName="spaceRect" presStyleCnt="0"/>
      <dgm:spPr/>
    </dgm:pt>
    <dgm:pt modelId="{7916A504-3582-4097-AA0F-26250BA6BD56}" type="pres">
      <dgm:prSet presAssocID="{C88BCCAF-A87C-488D-95D7-337298998BCF}" presName="textRect" presStyleLbl="revTx" presStyleIdx="2" presStyleCnt="4">
        <dgm:presLayoutVars>
          <dgm:chMax val="1"/>
          <dgm:chPref val="1"/>
        </dgm:presLayoutVars>
      </dgm:prSet>
      <dgm:spPr/>
    </dgm:pt>
    <dgm:pt modelId="{ACF36A02-672C-408B-8E5F-C25E75A295B6}" type="pres">
      <dgm:prSet presAssocID="{D4A30AD1-3284-4C6D-9CD4-056308BD0FED}" presName="sibTrans" presStyleCnt="0"/>
      <dgm:spPr/>
    </dgm:pt>
    <dgm:pt modelId="{CBDF95C0-A908-4C62-9249-BC2394D6CF74}" type="pres">
      <dgm:prSet presAssocID="{99625105-2098-4ADE-8495-DE25252F6E67}" presName="compNode" presStyleCnt="0"/>
      <dgm:spPr/>
    </dgm:pt>
    <dgm:pt modelId="{813206CC-092F-4B7E-B5A4-15A828E778FA}" type="pres">
      <dgm:prSet presAssocID="{99625105-2098-4ADE-8495-DE25252F6E6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cales of Justice"/>
        </a:ext>
      </dgm:extLst>
    </dgm:pt>
    <dgm:pt modelId="{63D0F53E-8D7A-4B8E-824F-2449EDFD5F2F}" type="pres">
      <dgm:prSet presAssocID="{99625105-2098-4ADE-8495-DE25252F6E67}" presName="spaceRect" presStyleCnt="0"/>
      <dgm:spPr/>
    </dgm:pt>
    <dgm:pt modelId="{E102C3DB-5936-45B6-8EC5-66ADD7B6D3E5}" type="pres">
      <dgm:prSet presAssocID="{99625105-2098-4ADE-8495-DE25252F6E67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289D7A2B-68F5-494E-9480-71AECDC0EC36}" srcId="{AF4CD511-1331-49CD-83F2-EA6C9CAF074D}" destId="{99625105-2098-4ADE-8495-DE25252F6E67}" srcOrd="3" destOrd="0" parTransId="{BB9635E7-E03F-4CDB-9F1E-9D27FC180562}" sibTransId="{E261E36F-AE36-47B6-8BAB-5A97544CA8ED}"/>
    <dgm:cxn modelId="{1D656663-2911-456B-A945-BDA4444B1295}" srcId="{AF4CD511-1331-49CD-83F2-EA6C9CAF074D}" destId="{C88BCCAF-A87C-488D-95D7-337298998BCF}" srcOrd="2" destOrd="0" parTransId="{F9C9F35B-CA57-4465-A7DB-E70F01ECE7CB}" sibTransId="{D4A30AD1-3284-4C6D-9CD4-056308BD0FED}"/>
    <dgm:cxn modelId="{F1FACE63-8042-4208-B9FC-8351E7C481D6}" type="presOf" srcId="{8DB74BC5-1507-4984-BB8A-6B5EB12FCF0F}" destId="{F5FD767A-F978-47C1-B017-A0C05BCD3FB6}" srcOrd="0" destOrd="0" presId="urn:microsoft.com/office/officeart/2018/2/layout/IconLabelList"/>
    <dgm:cxn modelId="{27CB687D-4E4F-477B-A557-2E438A21BFF2}" type="presOf" srcId="{C88BCCAF-A87C-488D-95D7-337298998BCF}" destId="{7916A504-3582-4097-AA0F-26250BA6BD56}" srcOrd="0" destOrd="0" presId="urn:microsoft.com/office/officeart/2018/2/layout/IconLabelList"/>
    <dgm:cxn modelId="{D639DBA1-656A-43B4-BAAF-2BF26B5A13B8}" type="presOf" srcId="{666340B3-E5D9-43D5-A80D-DA4B2FA69D2B}" destId="{DCB0D0AE-D6F8-4A71-ADCE-7397C0850010}" srcOrd="0" destOrd="0" presId="urn:microsoft.com/office/officeart/2018/2/layout/IconLabelList"/>
    <dgm:cxn modelId="{6CB848C3-EBC1-4918-BB70-FA6A548F44FD}" type="presOf" srcId="{AF4CD511-1331-49CD-83F2-EA6C9CAF074D}" destId="{A7BF0E0C-201D-4D04-8764-2DE9981E41C2}" srcOrd="0" destOrd="0" presId="urn:microsoft.com/office/officeart/2018/2/layout/IconLabelList"/>
    <dgm:cxn modelId="{0334B0C9-8B22-4096-BB60-1872322A3CC7}" srcId="{AF4CD511-1331-49CD-83F2-EA6C9CAF074D}" destId="{8DB74BC5-1507-4984-BB8A-6B5EB12FCF0F}" srcOrd="0" destOrd="0" parTransId="{F24CED5C-FAB5-4CA9-8B4E-08D62D5774C4}" sibTransId="{1BD1AC12-8E75-491B-A05A-2E4917555DC2}"/>
    <dgm:cxn modelId="{6C8E0FD8-7709-450D-8470-DE4AFF2331F1}" type="presOf" srcId="{99625105-2098-4ADE-8495-DE25252F6E67}" destId="{E102C3DB-5936-45B6-8EC5-66ADD7B6D3E5}" srcOrd="0" destOrd="0" presId="urn:microsoft.com/office/officeart/2018/2/layout/IconLabelList"/>
    <dgm:cxn modelId="{71DF7ADE-66B8-4215-9FA5-853A93ED9E7C}" srcId="{AF4CD511-1331-49CD-83F2-EA6C9CAF074D}" destId="{666340B3-E5D9-43D5-A80D-DA4B2FA69D2B}" srcOrd="1" destOrd="0" parTransId="{BC270985-CF61-442B-ABAF-F52A57047CD2}" sibTransId="{11B33524-BAF9-430B-865C-C4D05CE009AD}"/>
    <dgm:cxn modelId="{89D3D5BC-2161-4773-BA6D-87DD09693DF1}" type="presParOf" srcId="{A7BF0E0C-201D-4D04-8764-2DE9981E41C2}" destId="{C496CC71-F9A8-4F0C-9E82-D2D3446F11C3}" srcOrd="0" destOrd="0" presId="urn:microsoft.com/office/officeart/2018/2/layout/IconLabelList"/>
    <dgm:cxn modelId="{D4B51162-2AD5-475F-8285-827C2530BA7D}" type="presParOf" srcId="{C496CC71-F9A8-4F0C-9E82-D2D3446F11C3}" destId="{F0FF03DA-4E1E-4CA7-A65D-C017DBA1D1F8}" srcOrd="0" destOrd="0" presId="urn:microsoft.com/office/officeart/2018/2/layout/IconLabelList"/>
    <dgm:cxn modelId="{3275382A-ABC4-47D1-9911-31F45DB5EAFD}" type="presParOf" srcId="{C496CC71-F9A8-4F0C-9E82-D2D3446F11C3}" destId="{8E3AFE11-204A-42BD-BC7C-47CB3FB3B631}" srcOrd="1" destOrd="0" presId="urn:microsoft.com/office/officeart/2018/2/layout/IconLabelList"/>
    <dgm:cxn modelId="{664119B2-5AC6-4A2A-80FA-65BA3D02E3E7}" type="presParOf" srcId="{C496CC71-F9A8-4F0C-9E82-D2D3446F11C3}" destId="{F5FD767A-F978-47C1-B017-A0C05BCD3FB6}" srcOrd="2" destOrd="0" presId="urn:microsoft.com/office/officeart/2018/2/layout/IconLabelList"/>
    <dgm:cxn modelId="{58EC7AE9-40EB-4C91-857F-5A17504B00B2}" type="presParOf" srcId="{A7BF0E0C-201D-4D04-8764-2DE9981E41C2}" destId="{5A0BDEB4-F945-4284-921F-D63291507A4F}" srcOrd="1" destOrd="0" presId="urn:microsoft.com/office/officeart/2018/2/layout/IconLabelList"/>
    <dgm:cxn modelId="{7CF65E60-66A8-46DE-B80C-BD6FC565B0B7}" type="presParOf" srcId="{A7BF0E0C-201D-4D04-8764-2DE9981E41C2}" destId="{DFB60E94-B8A6-4AE2-B2A5-930C85DA73C6}" srcOrd="2" destOrd="0" presId="urn:microsoft.com/office/officeart/2018/2/layout/IconLabelList"/>
    <dgm:cxn modelId="{FB95A24A-E939-4894-82F1-19776B97AEA6}" type="presParOf" srcId="{DFB60E94-B8A6-4AE2-B2A5-930C85DA73C6}" destId="{F07F128F-3980-48C1-A8AD-7FCA4C9CB2A0}" srcOrd="0" destOrd="0" presId="urn:microsoft.com/office/officeart/2018/2/layout/IconLabelList"/>
    <dgm:cxn modelId="{340AE052-5708-41EE-B11B-CC290B73B57A}" type="presParOf" srcId="{DFB60E94-B8A6-4AE2-B2A5-930C85DA73C6}" destId="{DCBEF9A3-988B-4919-8A13-6271CC2E47C1}" srcOrd="1" destOrd="0" presId="urn:microsoft.com/office/officeart/2018/2/layout/IconLabelList"/>
    <dgm:cxn modelId="{A166E99C-CA35-49A5-AC37-A21F24FDF7B9}" type="presParOf" srcId="{DFB60E94-B8A6-4AE2-B2A5-930C85DA73C6}" destId="{DCB0D0AE-D6F8-4A71-ADCE-7397C0850010}" srcOrd="2" destOrd="0" presId="urn:microsoft.com/office/officeart/2018/2/layout/IconLabelList"/>
    <dgm:cxn modelId="{A9800FDF-FA40-4891-A4ED-1F069F6267F8}" type="presParOf" srcId="{A7BF0E0C-201D-4D04-8764-2DE9981E41C2}" destId="{9F97D7E9-B9D3-4C76-8E1E-A722C845F9CD}" srcOrd="3" destOrd="0" presId="urn:microsoft.com/office/officeart/2018/2/layout/IconLabelList"/>
    <dgm:cxn modelId="{1F8E9AA7-1B1F-447F-A656-0317FAEAA0A8}" type="presParOf" srcId="{A7BF0E0C-201D-4D04-8764-2DE9981E41C2}" destId="{4150B991-9D2F-4F34-9947-B94DFA3032DD}" srcOrd="4" destOrd="0" presId="urn:microsoft.com/office/officeart/2018/2/layout/IconLabelList"/>
    <dgm:cxn modelId="{13B3647D-A631-4D5E-9FAC-FFED2CCACC21}" type="presParOf" srcId="{4150B991-9D2F-4F34-9947-B94DFA3032DD}" destId="{4E18EF29-8A8D-4565-B3EB-F0CB86436634}" srcOrd="0" destOrd="0" presId="urn:microsoft.com/office/officeart/2018/2/layout/IconLabelList"/>
    <dgm:cxn modelId="{960AD1EF-34F5-4982-968B-5AA639EE8224}" type="presParOf" srcId="{4150B991-9D2F-4F34-9947-B94DFA3032DD}" destId="{D514A36D-36D0-4586-BB1B-321FABFD82AC}" srcOrd="1" destOrd="0" presId="urn:microsoft.com/office/officeart/2018/2/layout/IconLabelList"/>
    <dgm:cxn modelId="{7F7732DA-BDB6-4359-891A-049B9ACDB972}" type="presParOf" srcId="{4150B991-9D2F-4F34-9947-B94DFA3032DD}" destId="{7916A504-3582-4097-AA0F-26250BA6BD56}" srcOrd="2" destOrd="0" presId="urn:microsoft.com/office/officeart/2018/2/layout/IconLabelList"/>
    <dgm:cxn modelId="{BA0B3B58-8BDD-4C70-AE13-D611EB18DBAA}" type="presParOf" srcId="{A7BF0E0C-201D-4D04-8764-2DE9981E41C2}" destId="{ACF36A02-672C-408B-8E5F-C25E75A295B6}" srcOrd="5" destOrd="0" presId="urn:microsoft.com/office/officeart/2018/2/layout/IconLabelList"/>
    <dgm:cxn modelId="{C57237B3-2F7B-40D3-B9F6-75ECDD6D04F5}" type="presParOf" srcId="{A7BF0E0C-201D-4D04-8764-2DE9981E41C2}" destId="{CBDF95C0-A908-4C62-9249-BC2394D6CF74}" srcOrd="6" destOrd="0" presId="urn:microsoft.com/office/officeart/2018/2/layout/IconLabelList"/>
    <dgm:cxn modelId="{BA73C94B-ED7A-4B87-97B5-9FFBC7FB15FC}" type="presParOf" srcId="{CBDF95C0-A908-4C62-9249-BC2394D6CF74}" destId="{813206CC-092F-4B7E-B5A4-15A828E778FA}" srcOrd="0" destOrd="0" presId="urn:microsoft.com/office/officeart/2018/2/layout/IconLabelList"/>
    <dgm:cxn modelId="{A8F6CCF4-CAF8-411A-8C68-AE3B93C100A9}" type="presParOf" srcId="{CBDF95C0-A908-4C62-9249-BC2394D6CF74}" destId="{63D0F53E-8D7A-4B8E-824F-2449EDFD5F2F}" srcOrd="1" destOrd="0" presId="urn:microsoft.com/office/officeart/2018/2/layout/IconLabelList"/>
    <dgm:cxn modelId="{CC5C146D-B209-4038-8A47-D95966FF1A78}" type="presParOf" srcId="{CBDF95C0-A908-4C62-9249-BC2394D6CF74}" destId="{E102C3DB-5936-45B6-8EC5-66ADD7B6D3E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F50EB7-FDFC-48AB-97EF-B65369ABCF96}">
      <dsp:nvSpPr>
        <dsp:cNvPr id="0" name=""/>
        <dsp:cNvSpPr/>
      </dsp:nvSpPr>
      <dsp:spPr>
        <a:xfrm>
          <a:off x="1212569" y="990292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37B7B7-22BF-48D5-BA2C-A2D107956DBE}">
      <dsp:nvSpPr>
        <dsp:cNvPr id="0" name=""/>
        <dsp:cNvSpPr/>
      </dsp:nvSpPr>
      <dsp:spPr>
        <a:xfrm>
          <a:off x="417971" y="2647231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Develop a user-friendly password manager for enhanced security and streamlined password management.</a:t>
          </a:r>
          <a:endParaRPr lang="en-US" sz="1300" kern="1200"/>
        </a:p>
      </dsp:txBody>
      <dsp:txXfrm>
        <a:off x="417971" y="2647231"/>
        <a:ext cx="2889450" cy="720000"/>
      </dsp:txXfrm>
    </dsp:sp>
    <dsp:sp modelId="{1490B22A-7E6E-42DF-BF9F-856BE4C784F5}">
      <dsp:nvSpPr>
        <dsp:cNvPr id="0" name=""/>
        <dsp:cNvSpPr/>
      </dsp:nvSpPr>
      <dsp:spPr>
        <a:xfrm>
          <a:off x="4607673" y="990292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1CF31D-646D-4E51-9EB5-ECE319871900}">
      <dsp:nvSpPr>
        <dsp:cNvPr id="0" name=""/>
        <dsp:cNvSpPr/>
      </dsp:nvSpPr>
      <dsp:spPr>
        <a:xfrm>
          <a:off x="3813075" y="2647231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In an era dominated by digital technology and online interactions, secure access to personal information is paramount.</a:t>
          </a:r>
          <a:endParaRPr lang="en-US" sz="1300" kern="1200"/>
        </a:p>
      </dsp:txBody>
      <dsp:txXfrm>
        <a:off x="3813075" y="2647231"/>
        <a:ext cx="2889450" cy="720000"/>
      </dsp:txXfrm>
    </dsp:sp>
    <dsp:sp modelId="{5173CCD8-7602-478A-9FBE-F890CFE1B57F}">
      <dsp:nvSpPr>
        <dsp:cNvPr id="0" name=""/>
        <dsp:cNvSpPr/>
      </dsp:nvSpPr>
      <dsp:spPr>
        <a:xfrm>
          <a:off x="8002777" y="990292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CBA9A4-E45E-48C0-866B-027B78343B0E}">
      <dsp:nvSpPr>
        <dsp:cNvPr id="0" name=""/>
        <dsp:cNvSpPr/>
      </dsp:nvSpPr>
      <dsp:spPr>
        <a:xfrm>
          <a:off x="7208178" y="2647231"/>
          <a:ext cx="28894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300" kern="1200"/>
            <a:t>Passwords play a pivotal role as the primary guardians of our online identities and data.</a:t>
          </a:r>
          <a:endParaRPr lang="en-US" sz="1300" kern="1200"/>
        </a:p>
      </dsp:txBody>
      <dsp:txXfrm>
        <a:off x="7208178" y="2647231"/>
        <a:ext cx="28894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FF03DA-4E1E-4CA7-A65D-C017DBA1D1F8}">
      <dsp:nvSpPr>
        <dsp:cNvPr id="0" name=""/>
        <dsp:cNvSpPr/>
      </dsp:nvSpPr>
      <dsp:spPr>
        <a:xfrm>
          <a:off x="752566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FD767A-F978-47C1-B017-A0C05BCD3FB6}">
      <dsp:nvSpPr>
        <dsp:cNvPr id="0" name=""/>
        <dsp:cNvSpPr/>
      </dsp:nvSpPr>
      <dsp:spPr>
        <a:xfrm>
          <a:off x="100682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Primarily focused on developing a password manager application using Python and tkinter.</a:t>
          </a:r>
          <a:endParaRPr lang="en-US" sz="1200" kern="1200" dirty="0"/>
        </a:p>
      </dsp:txBody>
      <dsp:txXfrm>
        <a:off x="100682" y="2427484"/>
        <a:ext cx="2370489" cy="720000"/>
      </dsp:txXfrm>
    </dsp:sp>
    <dsp:sp modelId="{F07F128F-3980-48C1-A8AD-7FCA4C9CB2A0}">
      <dsp:nvSpPr>
        <dsp:cNvPr id="0" name=""/>
        <dsp:cNvSpPr/>
      </dsp:nvSpPr>
      <dsp:spPr>
        <a:xfrm>
          <a:off x="3537891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B0D0AE-D6F8-4A71-ADCE-7397C0850010}">
      <dsp:nvSpPr>
        <dsp:cNvPr id="0" name=""/>
        <dsp:cNvSpPr/>
      </dsp:nvSpPr>
      <dsp:spPr>
        <a:xfrm>
          <a:off x="2886007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Emphasis on usability and basic security measures.</a:t>
          </a:r>
          <a:endParaRPr lang="en-US" sz="1200" kern="1200"/>
        </a:p>
      </dsp:txBody>
      <dsp:txXfrm>
        <a:off x="2886007" y="2427484"/>
        <a:ext cx="2370489" cy="720000"/>
      </dsp:txXfrm>
    </dsp:sp>
    <dsp:sp modelId="{4E18EF29-8A8D-4565-B3EB-F0CB86436634}">
      <dsp:nvSpPr>
        <dsp:cNvPr id="0" name=""/>
        <dsp:cNvSpPr/>
      </dsp:nvSpPr>
      <dsp:spPr>
        <a:xfrm>
          <a:off x="6323216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16A504-3582-4097-AA0F-26250BA6BD56}">
      <dsp:nvSpPr>
        <dsp:cNvPr id="0" name=""/>
        <dsp:cNvSpPr/>
      </dsp:nvSpPr>
      <dsp:spPr>
        <a:xfrm>
          <a:off x="5671332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/>
            <a:t>Excluded advanced security practices, extensive cross-platform compatibility testing, and in-depth database management.</a:t>
          </a:r>
          <a:endParaRPr lang="en-US" sz="1200" kern="1200"/>
        </a:p>
      </dsp:txBody>
      <dsp:txXfrm>
        <a:off x="5671332" y="2427484"/>
        <a:ext cx="2370489" cy="720000"/>
      </dsp:txXfrm>
    </dsp:sp>
    <dsp:sp modelId="{813206CC-092F-4B7E-B5A4-15A828E778FA}">
      <dsp:nvSpPr>
        <dsp:cNvPr id="0" name=""/>
        <dsp:cNvSpPr/>
      </dsp:nvSpPr>
      <dsp:spPr>
        <a:xfrm>
          <a:off x="9108541" y="1045320"/>
          <a:ext cx="1066720" cy="106672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02C3DB-5936-45B6-8EC5-66ADD7B6D3E5}">
      <dsp:nvSpPr>
        <dsp:cNvPr id="0" name=""/>
        <dsp:cNvSpPr/>
      </dsp:nvSpPr>
      <dsp:spPr>
        <a:xfrm>
          <a:off x="8456657" y="2427484"/>
          <a:ext cx="237048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0" i="0" kern="1200" dirty="0"/>
            <a:t>Acknowledged constraints in balancing usability with security during development.</a:t>
          </a:r>
          <a:endParaRPr lang="en-US" sz="1200" kern="1200" dirty="0"/>
        </a:p>
      </dsp:txBody>
      <dsp:txXfrm>
        <a:off x="8456657" y="2427484"/>
        <a:ext cx="2370489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ED0AD-3E39-6147-6C47-38A44D443B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2317EF-1233-BD54-304F-EF2B33790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F11311-F0F6-3493-D121-457CBC620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4FC97B-726F-FB17-80E6-F19C8C03B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8711A-DF68-CED3-88F1-3F1F6B96E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3757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6CAD8-A9E2-527D-A376-0F9E048E7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0D1078-40B6-5A0C-1690-37D8658F88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F7390-CC0B-CFE6-6AAC-A42303958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9564F-1369-2F49-99D6-D82A802A3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C1D35-7B02-2F28-FDC4-9A47A44F9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9895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5EE758-C1C7-7665-B7D2-BCDC94F41F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4EE7F9-2DC5-5713-1B3E-40E3B7C3BD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A529EA-BC88-ED62-7D14-4CF2C2C1E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60467-9BDE-D5C2-0DDA-E7A2B283A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DA5385-06E1-E2C6-D46D-C034D5596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7288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44EE7-2AF1-AA33-9B25-5097D235C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432B80-7FBF-28A2-BD24-8F4CC22FA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467507-3281-57B1-87BB-D60CF2707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96412-F154-3359-38DD-31973D6EB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8758F1-8DBC-D77E-2DD2-17E148B96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4595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671D2-3593-016D-DF16-B13C17983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A40BB8-A705-1CA3-344F-ECA06BA25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4D1DA-68A4-8990-D226-0FA89BEFB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6E35C9-39FE-95D3-0B08-19CAD1ED5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AA51FD-A289-D1AA-0926-68B52E78C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15705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88CE5-4A41-1A46-6DEA-B196980CD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D476DD-5298-6303-EB46-DF2A1AB44A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567266-B1FA-436C-97AE-759984AEE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07D754-ABFC-B852-F48C-DE912ACA2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00D459-F8C8-7440-A06E-16C0EFBCD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C299F6-C25C-9791-82FC-AF562299C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7171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DD08B-4B65-AC48-09A9-5FA6E71DB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085C8-526B-7909-55D1-EBD9E4E3FA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64A6D4-D34F-2B47-7A02-5B73B7980F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C389A4-EE1E-7731-974A-1E5DB57565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3C3951-4067-7E03-0F94-960E5B318E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73D092-148A-854C-AA6B-A30378A672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2396BF-2228-AE24-AC37-451C9B88C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2948616-1AFA-C84C-E277-B13D8EA8C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07267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9A657-57B6-67E9-490C-798D4FABD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BF337E-4865-BF6A-1A9C-2510A2CA3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03D7E4-11B2-7865-017F-551FE9CDC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75BC05-EA5C-1A5A-BDE9-86C609D6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0599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89839D-B17D-E037-B3AA-070C3FEF5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4FA9B8-5BA6-0B5C-3AB4-5CB10DD64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5897B0-B5F5-08A4-D636-2A4F8671D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1308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41651-7CEE-CBEB-69F2-1F754EDF5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FFABD-6DCB-C3FB-51EE-A7C60DBC5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CA22E-83BF-4B15-511B-283A4926B8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6ABF25-254A-8AD2-9486-6A260341CF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970EBE-9D2E-274C-456B-964A54312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E42823-DC72-DC30-78D3-DFBCFD6CF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59376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F60FA-949B-A0C3-005D-CD42008F4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B9856C-3F46-265D-F103-836DF8348F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251286-C120-1EF9-F316-36A04DBF58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B86A04-CBA3-FA39-D949-E535D77B0E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60F8FC-67BA-3030-7A04-E18E44491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4E238-A9BE-5B3A-6515-E2B3BFDB7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6877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6E5EA6-33DE-EBB2-F9D7-D149E6DF5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3A68E4-E653-4A6E-357B-ADC4231A92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985E4D-D83D-5BBF-DA1B-E7BD4276D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E9E9B-7D43-49B0-89C6-015DCDE2287C}" type="datetimeFigureOut">
              <a:rPr lang="en-IN" smtClean="0"/>
              <a:t>22-11-2023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51AD6C-E53B-F4BD-8C57-EBAB44CC32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D9EA8-CE00-0B91-97AE-BD693B3099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9D966-3854-4924-B488-67C606B523A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0241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Green Lock In A 3D Electronic System">
            <a:extLst>
              <a:ext uri="{FF2B5EF4-FFF2-40B4-BE49-F238E27FC236}">
                <a16:creationId xmlns:a16="http://schemas.microsoft.com/office/drawing/2014/main" id="{4051F20A-B739-109C-DF1C-E428964445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C9650F-D4E4-3BD3-6123-66AE4A0F4C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IN" sz="5200">
                <a:solidFill>
                  <a:srgbClr val="FFFFFF"/>
                </a:solidFill>
              </a:rPr>
              <a:t>Password Manager 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437C8-88EF-076F-AD98-FD55FAD5F6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IN" b="0" i="0">
                <a:solidFill>
                  <a:srgbClr val="FFFFFF"/>
                </a:solidFill>
                <a:effectLst/>
                <a:latin typeface="Söhne"/>
              </a:rPr>
              <a:t>Enhancing Security and Usability</a:t>
            </a:r>
            <a:endParaRPr lang="en-IN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2835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1B7C28-27F3-5808-E80F-5F81B7983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IN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Objective and Introduction:</a:t>
            </a:r>
            <a:endParaRPr lang="en-IN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1C801F8-CBB8-62F7-A87F-07E3CBA639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6753727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17211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AC0B15-1DE7-A110-2A27-03564B7F6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7" y="348865"/>
            <a:ext cx="10044023" cy="877729"/>
          </a:xfrm>
        </p:spPr>
        <p:txBody>
          <a:bodyPr anchor="ctr">
            <a:normAutofit/>
          </a:bodyPr>
          <a:lstStyle/>
          <a:p>
            <a:r>
              <a:rPr lang="en-US" sz="4000" b="1" i="0" dirty="0">
                <a:solidFill>
                  <a:srgbClr val="FFFFFF"/>
                </a:solidFill>
                <a:effectLst/>
                <a:latin typeface="Söhne"/>
              </a:rPr>
              <a:t>Scope of the Study:</a:t>
            </a:r>
            <a:endParaRPr lang="en-IN" sz="40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031CD76-718C-2780-5DD7-8207FAA569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22272616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8691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Slide Background">
            <a:extLst>
              <a:ext uri="{FF2B5EF4-FFF2-40B4-BE49-F238E27FC236}">
                <a16:creationId xmlns:a16="http://schemas.microsoft.com/office/drawing/2014/main" id="{AF6CB648-9554-488A-B457-99CAAD1DA5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Computer script on a screen">
            <a:extLst>
              <a:ext uri="{FF2B5EF4-FFF2-40B4-BE49-F238E27FC236}">
                <a16:creationId xmlns:a16="http://schemas.microsoft.com/office/drawing/2014/main" id="{00FDBC11-1B65-5742-768A-CF49F6E2EC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789"/>
          <a:stretch/>
        </p:blipFill>
        <p:spPr>
          <a:xfrm>
            <a:off x="6781799" y="1714500"/>
            <a:ext cx="5410201" cy="5143500"/>
          </a:xfrm>
          <a:prstGeom prst="rect">
            <a:avLst/>
          </a:prstGeom>
        </p:spPr>
      </p:pic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E1ED8A68-A582-AC62-104E-E319E9DB3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1729117"/>
          </a:xfrm>
          <a:prstGeom prst="rect">
            <a:avLst/>
          </a:prstGeom>
          <a:ln>
            <a:noFill/>
          </a:ln>
          <a:effectLst>
            <a:outerShdw blurRad="368300" dist="101600" dir="546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13D4E9-AEB5-5CFA-18E8-06FCF4810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1" y="250409"/>
            <a:ext cx="10222952" cy="1228299"/>
          </a:xfrm>
        </p:spPr>
        <p:txBody>
          <a:bodyPr>
            <a:normAutofit/>
          </a:bodyPr>
          <a:lstStyle/>
          <a:p>
            <a:r>
              <a:rPr lang="en-IN" sz="40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Research Methodology:</a:t>
            </a:r>
            <a:endParaRPr lang="en-IN" sz="4000" dirty="0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5293133-8ECA-0356-772D-6DA6942BD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8550"/>
            <a:ext cx="6456218" cy="5929859"/>
          </a:xfrm>
        </p:spPr>
        <p:txBody>
          <a:bodyPr anchor="ctr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b="1" i="0" dirty="0">
                <a:effectLst/>
                <a:latin typeface="Söhne"/>
              </a:rPr>
              <a:t>Programming Language and Libraries:</a:t>
            </a:r>
            <a:endParaRPr lang="en-US" sz="1600" b="0" i="0" dirty="0">
              <a:effectLst/>
              <a:latin typeface="Söhne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Söhne"/>
              </a:rPr>
              <a:t>Developed using Python, known for its versatility and readability.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Söhne"/>
              </a:rPr>
              <a:t>Utilized the tkinter library for building a cross-platform compatible graphical user interface (GUI).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i="0" dirty="0">
                <a:effectLst/>
                <a:latin typeface="Söhne"/>
              </a:rPr>
              <a:t>User Interface Design:</a:t>
            </a:r>
            <a:endParaRPr lang="en-US" sz="1600" b="0" i="0" dirty="0">
              <a:effectLst/>
              <a:latin typeface="Söhne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Söhne"/>
              </a:rPr>
              <a:t>Designed a clean and straightforward GUI with elements such as labels, entry fields, and buttons.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Söhne"/>
              </a:rPr>
              <a:t>Prioritized ease of use with clear labels and user instructions.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i="0" dirty="0">
                <a:effectLst/>
                <a:latin typeface="Söhne"/>
              </a:rPr>
              <a:t>Password Storage and Retrieval Logic:</a:t>
            </a:r>
            <a:endParaRPr lang="en-US" sz="1600" b="0" i="0" dirty="0">
              <a:effectLst/>
              <a:latin typeface="Söhne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Söhne"/>
              </a:rPr>
              <a:t>Passwords stored in memory as a </a:t>
            </a:r>
            <a:r>
              <a:rPr lang="en-US" sz="1600" dirty="0">
                <a:latin typeface="Söhne"/>
              </a:rPr>
              <a:t>database file using SQLite</a:t>
            </a:r>
            <a:r>
              <a:rPr lang="en-US" sz="1600" b="0" i="0" dirty="0">
                <a:effectLst/>
                <a:latin typeface="Söhne"/>
              </a:rPr>
              <a:t>, providing quick and efficient retrieval.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Söhne"/>
              </a:rPr>
              <a:t>Implemented a random character generation technique for creating strong and unique passwords.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i="0" dirty="0">
                <a:effectLst/>
                <a:latin typeface="Söhne"/>
              </a:rPr>
              <a:t>Security Considerations:</a:t>
            </a:r>
            <a:endParaRPr lang="en-US" sz="1600" b="0" i="0" dirty="0">
              <a:effectLst/>
              <a:latin typeface="Söhne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Söhne"/>
              </a:rPr>
              <a:t>Passwords not displayed in plain text; revealed only when explicitly requested.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Söhne"/>
              </a:rPr>
              <a:t>Introduced a passcode system for an additional layer of security.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Söhne"/>
              </a:rPr>
              <a:t>Acknowledged the use of a dummy database for educational purposes, emphasizing the need for real-world security measures.</a:t>
            </a:r>
          </a:p>
        </p:txBody>
      </p:sp>
    </p:spTree>
    <p:extLst>
      <p:ext uri="{BB962C8B-B14F-4D97-AF65-F5344CB8AC3E}">
        <p14:creationId xmlns:p14="http://schemas.microsoft.com/office/powerpoint/2010/main" val="1221299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265D17-907B-D40F-4CB2-0117B7CF7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258" y="247016"/>
            <a:ext cx="4569060" cy="701325"/>
          </a:xfrm>
          <a:noFill/>
        </p:spPr>
        <p:txBody>
          <a:bodyPr anchor="t">
            <a:normAutofit fontScale="90000"/>
          </a:bodyPr>
          <a:lstStyle/>
          <a:p>
            <a:r>
              <a:rPr lang="en-IN" sz="4800" dirty="0">
                <a:solidFill>
                  <a:schemeClr val="bg1"/>
                </a:solidFill>
              </a:rPr>
              <a:t>Results: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0461A-5DCE-E0E8-C2AD-37AD5917A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735" y="1021429"/>
            <a:ext cx="5674105" cy="776118"/>
          </a:xfrm>
          <a:noFill/>
        </p:spPr>
        <p:txBody>
          <a:bodyPr anchor="t">
            <a:normAutofit/>
          </a:bodyPr>
          <a:lstStyle/>
          <a:p>
            <a:pPr marL="0" indent="0" defTabSz="740664">
              <a:spcBef>
                <a:spcPts val="810"/>
              </a:spcBef>
              <a:buNone/>
            </a:pPr>
            <a:r>
              <a:rPr lang="en-IN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1. </a:t>
            </a:r>
            <a:r>
              <a:rPr lang="en-IN" b="1" u="sng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Usability Assessment</a:t>
            </a:r>
            <a:endParaRPr lang="en-IN" b="1" u="sng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6E4A76-235D-B61D-5354-FCCF93015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73" y="1668002"/>
            <a:ext cx="5383939" cy="331404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422B86-F733-87F2-7484-9E6642E4A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4330" y="1689602"/>
            <a:ext cx="6496197" cy="312811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0E4A030-993C-29B9-32BB-70FD4DE6629F}"/>
              </a:ext>
            </a:extLst>
          </p:cNvPr>
          <p:cNvSpPr txBox="1"/>
          <p:nvPr/>
        </p:nvSpPr>
        <p:spPr>
          <a:xfrm>
            <a:off x="167806" y="5123021"/>
            <a:ext cx="521051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740664">
              <a:spcBef>
                <a:spcPts val="810"/>
              </a:spcBef>
              <a:buFont typeface="Arial" panose="020B0604020202020204" pitchFamily="34" charset="0"/>
              <a:buChar char="•"/>
            </a:pPr>
            <a:r>
              <a:rPr lang="en-IN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Built-in GUI design for easy navigation.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51222B-D54A-55BC-A772-8F2D4686669F}"/>
              </a:ext>
            </a:extLst>
          </p:cNvPr>
          <p:cNvSpPr txBox="1"/>
          <p:nvPr/>
        </p:nvSpPr>
        <p:spPr>
          <a:xfrm>
            <a:off x="5615349" y="5121280"/>
            <a:ext cx="618564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740664">
              <a:spcBef>
                <a:spcPts val="810"/>
              </a:spcBef>
              <a:buFont typeface="Arial" panose="020B0604020202020204" pitchFamily="34" charset="0"/>
              <a:buChar char="•"/>
            </a:pPr>
            <a:r>
              <a:rPr lang="en-IN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Streamlined process for saving, retrieving, and generating</a:t>
            </a:r>
            <a:r>
              <a:rPr lang="en-IN" sz="2400" dirty="0">
                <a:solidFill>
                  <a:schemeClr val="bg1"/>
                </a:solidFill>
              </a:rPr>
              <a:t> </a:t>
            </a:r>
            <a:r>
              <a:rPr lang="en-IN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passwords.</a:t>
            </a:r>
          </a:p>
        </p:txBody>
      </p:sp>
    </p:spTree>
    <p:extLst>
      <p:ext uri="{BB962C8B-B14F-4D97-AF65-F5344CB8AC3E}">
        <p14:creationId xmlns:p14="http://schemas.microsoft.com/office/powerpoint/2010/main" val="3986652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D7A453D2-15D8-4403-815F-291FA16340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161EA6B-09CA-445B-AB0D-8DF76FA92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EA1DAFF-CECA-492F-BFA1-22C64956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5D3D3744-142C-4653-90AB-546FE6B84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BC69CAC-820B-41BA-BFCA-79B45576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3D205E7A-88AB-4C4B-B8D1-5A76AA878B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D4286E9-8501-4EBF-874C-74897B4B6F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5586ADC-910E-45C9-BAB4-CB0EFBEE5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DAB594C5-5BB0-49AE-8AAC-AE40A6F8A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B8114C98-A349-4111-A123-E8EAB86ABE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70FB431-AE18-414D-92F4-1D12D1991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4467063-D74E-4D42-8790-B9F6D69584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A1D19BAC-1681-47BC-AAF5-92FAFFF6F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94347C2B-E846-452C-97AA-7E254FC1CE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0EA2B35-7959-4C2A-84AA-FF5D94FED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AF19A774-30A5-488B-9BAF-629C644029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474192" y="482489"/>
            <a:ext cx="304800" cy="429768"/>
            <a:chOff x="215328" y="-46937"/>
            <a:chExt cx="304800" cy="2773841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91EBF88-5B98-4258-A542-14C3AF2E52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8FBC2D58-9E3C-490D-BD7A-61EF07EA79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6CF1BB4-1C1D-4EDE-BA26-0243FCF83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0C83729-E02F-4512-AFE7-F4792228B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E2D3D3F2-ABBB-4453-B1C5-1BEBF7E4D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214E4A5-A0D2-42C4-8D14-D2A7E495F0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494D7A0-6B21-41E8-A7D3-0033BBB791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E141D7D-32B0-448E-A666-EA8703AFC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D87E268-6345-420F-8B97-B37ED04100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35E1622E-7FA6-4760-A2BF-A8105EBF7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itle 3">
            <a:extLst>
              <a:ext uri="{FF2B5EF4-FFF2-40B4-BE49-F238E27FC236}">
                <a16:creationId xmlns:a16="http://schemas.microsoft.com/office/drawing/2014/main" id="{10FD583D-F24D-3A42-FAE5-08E387A4D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IN" sz="4400" kern="10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2. Security Evaluation: 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648BD8AA-4A4D-0A99-B814-0B3503986A57}"/>
              </a:ext>
            </a:extLst>
          </p:cNvPr>
          <p:cNvSpPr txBox="1">
            <a:spLocks/>
          </p:cNvSpPr>
          <p:nvPr/>
        </p:nvSpPr>
        <p:spPr>
          <a:xfrm>
            <a:off x="936689" y="1753419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kern="1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Passcode system for Retrieval of all  Password control With Master Key.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67BDEF-3967-57F7-71CC-16EC0EDE5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7591" y="2602528"/>
            <a:ext cx="8126682" cy="383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838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Triangle 1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99C03C-5FC9-39CF-3C64-1DF2E448A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767" y="1188637"/>
            <a:ext cx="2988234" cy="44807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60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Limitations of the Application: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67E76-3B7C-D237-00C8-A347B29C385E}"/>
              </a:ext>
            </a:extLst>
          </p:cNvPr>
          <p:cNvSpPr>
            <a:spLocks/>
          </p:cNvSpPr>
          <p:nvPr/>
        </p:nvSpPr>
        <p:spPr>
          <a:xfrm>
            <a:off x="5255260" y="1648870"/>
            <a:ext cx="4702848" cy="35602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i="0" dirty="0">
                <a:effectLst/>
              </a:rPr>
              <a:t>Passcode Reliance:</a:t>
            </a:r>
            <a:endParaRPr lang="en-US" sz="1700" b="0" i="0" dirty="0">
              <a:effectLst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While the passcode system adds a layer of protection, it introduces a potential single point of failure.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An incorrect passcode can lead to the loss of access to stored credentials, potentially frustrating users.</a:t>
            </a:r>
          </a:p>
          <a:p>
            <a:pPr marL="3429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 i="0" dirty="0">
                <a:effectLst/>
              </a:rPr>
              <a:t>Dummy Database Usage:</a:t>
            </a:r>
            <a:endParaRPr lang="en-US" sz="1700" b="0" i="0" dirty="0">
              <a:effectLst/>
            </a:endParaRP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The application employs a dummy database for educational purposes.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This simplification, while aiding development, falls short in terms of robust data security.</a:t>
            </a:r>
          </a:p>
        </p:txBody>
      </p:sp>
    </p:spTree>
    <p:extLst>
      <p:ext uri="{BB962C8B-B14F-4D97-AF65-F5344CB8AC3E}">
        <p14:creationId xmlns:p14="http://schemas.microsoft.com/office/powerpoint/2010/main" val="1893399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Transparent padlock">
            <a:extLst>
              <a:ext uri="{FF2B5EF4-FFF2-40B4-BE49-F238E27FC236}">
                <a16:creationId xmlns:a16="http://schemas.microsoft.com/office/drawing/2014/main" id="{8DEA9622-D40B-12D7-8920-21965AD8E4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7648" b="2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CC784C-029D-CAC2-97B1-9D82A4A27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b="1" dirty="0"/>
              <a:t>Conclusions:</a:t>
            </a:r>
            <a:br>
              <a:rPr lang="en-US" sz="4000" dirty="0"/>
            </a:br>
            <a:endParaRPr lang="en-IN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6AC41-ED03-B724-F10F-290E7AC272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5904" y="1442608"/>
            <a:ext cx="5558480" cy="3742762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Söhne"/>
              </a:rPr>
              <a:t>Significance in Cybersecurity:</a:t>
            </a:r>
            <a:endParaRPr lang="en-US" sz="1800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Söhne"/>
              </a:rPr>
              <a:t>Essential Role:</a:t>
            </a:r>
            <a:r>
              <a:rPr lang="en-US" sz="1800" b="0" i="0" dirty="0">
                <a:effectLst/>
                <a:latin typeface="Söhne"/>
              </a:rPr>
              <a:t> Password managers play a vital role in modern cybersecurity.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Söhne"/>
              </a:rPr>
              <a:t>Solving Challenges:</a:t>
            </a:r>
            <a:r>
              <a:rPr lang="en-US" sz="1800" b="0" i="0" dirty="0">
                <a:effectLst/>
                <a:latin typeface="Söhne"/>
              </a:rPr>
              <a:t> They address password complexity, uniqueness, and management issues.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Söhne"/>
              </a:rPr>
              <a:t>Reducing Risks:</a:t>
            </a:r>
            <a:r>
              <a:rPr lang="en-US" sz="1800" b="0" i="0" dirty="0">
                <a:effectLst/>
                <a:latin typeface="Söhne"/>
              </a:rPr>
              <a:t> A practical solution to minimize security breaches and identity theft.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Söhne"/>
              </a:rPr>
              <a:t>Closing Remarks and Future Exploration:</a:t>
            </a:r>
            <a:endParaRPr lang="en-US" sz="1800" b="0" i="0" dirty="0">
              <a:effectLst/>
              <a:latin typeface="Söhne"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Söhne"/>
              </a:rPr>
              <a:t>Emphasis on Progress:</a:t>
            </a:r>
            <a:r>
              <a:rPr lang="en-US" sz="1800" b="0" i="0" dirty="0">
                <a:effectLst/>
                <a:latin typeface="Söhne"/>
              </a:rPr>
              <a:t> Stress the continual need for exploration in password manager development.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Söhne"/>
              </a:rPr>
              <a:t>Elevating Security:</a:t>
            </a:r>
            <a:r>
              <a:rPr lang="en-US" sz="1800" b="0" i="0" dirty="0">
                <a:effectLst/>
                <a:latin typeface="Söhne"/>
              </a:rPr>
              <a:t> </a:t>
            </a:r>
            <a:r>
              <a:rPr lang="en-US" sz="1800" i="0" dirty="0">
                <a:effectLst/>
                <a:latin typeface="Söhne"/>
              </a:rPr>
              <a:t>Future iterations can improve security, extend compatibility, and introduce features like biometric authentication and cloud storage.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Söhne"/>
              </a:rPr>
              <a:t>Action Needed:</a:t>
            </a:r>
            <a:r>
              <a:rPr lang="en-US" sz="1800" b="0" i="0" dirty="0">
                <a:effectLst/>
                <a:latin typeface="Söhne"/>
              </a:rPr>
              <a:t> Encourage researchers to prioritize security, usability, and user education for the evolving digital landscape.</a:t>
            </a:r>
          </a:p>
        </p:txBody>
      </p:sp>
    </p:spTree>
    <p:extLst>
      <p:ext uri="{BB962C8B-B14F-4D97-AF65-F5344CB8AC3E}">
        <p14:creationId xmlns:p14="http://schemas.microsoft.com/office/powerpoint/2010/main" val="390569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96934" y="3984"/>
            <a:ext cx="9376632" cy="68580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18A0101-6A7F-5FE8-7528-581B82520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2731" y="1542402"/>
            <a:ext cx="5186842" cy="23879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Thank You:</a:t>
            </a:r>
            <a:br>
              <a:rPr lang="en-US" sz="5200" kern="1200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</a:br>
            <a:endParaRPr lang="en-US" sz="52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-4155"/>
            <a:ext cx="2514948" cy="2174333"/>
            <a:chOff x="-305" y="-4155"/>
            <a:chExt cx="2514948" cy="2174333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685727" y="4683666"/>
            <a:ext cx="2514948" cy="2174333"/>
            <a:chOff x="-305" y="-4155"/>
            <a:chExt cx="2514948" cy="2174333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87309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323</TotalTime>
  <Words>490</Words>
  <Application>Microsoft Office PowerPoint</Application>
  <PresentationFormat>Widescreen</PresentationFormat>
  <Paragraphs>48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Söhne</vt:lpstr>
      <vt:lpstr>Office Theme</vt:lpstr>
      <vt:lpstr>Password Manager </vt:lpstr>
      <vt:lpstr>Objective and Introduction:</vt:lpstr>
      <vt:lpstr>Scope of the Study:</vt:lpstr>
      <vt:lpstr>Research Methodology:</vt:lpstr>
      <vt:lpstr>Results:</vt:lpstr>
      <vt:lpstr>2. Security Evaluation: </vt:lpstr>
      <vt:lpstr> Limitations of the Application:</vt:lpstr>
      <vt:lpstr>Conclusions: </vt:lpstr>
      <vt:lpstr>Thank You: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Password Manager </dc:title>
  <dc:creator>Ayman Mazhar</dc:creator>
  <cp:lastModifiedBy>Ayman Mazhar</cp:lastModifiedBy>
  <cp:revision>2</cp:revision>
  <dcterms:created xsi:type="dcterms:W3CDTF">2023-11-21T15:02:49Z</dcterms:created>
  <dcterms:modified xsi:type="dcterms:W3CDTF">2023-11-22T03:23:28Z</dcterms:modified>
</cp:coreProperties>
</file>

<file path=docProps/thumbnail.jpeg>
</file>